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3" r:id="rId5"/>
    <p:sldId id="270" r:id="rId6"/>
    <p:sldId id="278" r:id="rId7"/>
    <p:sldId id="277" r:id="rId8"/>
    <p:sldId id="279" r:id="rId9"/>
    <p:sldId id="272" r:id="rId10"/>
    <p:sldId id="274" r:id="rId11"/>
    <p:sldId id="280" r:id="rId12"/>
    <p:sldId id="269" r:id="rId13"/>
    <p:sldId id="276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6" autoAdjust="0"/>
    <p:restoredTop sz="96357" autoAdjust="0"/>
  </p:normalViewPr>
  <p:slideViewPr>
    <p:cSldViewPr snapToGrid="0">
      <p:cViewPr varScale="1">
        <p:scale>
          <a:sx n="124" d="100"/>
          <a:sy n="124" d="100"/>
        </p:scale>
        <p:origin x="9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>
                <a:solidFill>
                  <a:schemeClr val="tx1"/>
                </a:solidFill>
              </a:rPr>
              <a:t>Number of events per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 * 2007 was prior to GERP opening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27</c:v>
                </c:pt>
                <c:pt idx="1">
                  <c:v>31</c:v>
                </c:pt>
                <c:pt idx="2">
                  <c:v>32</c:v>
                </c:pt>
                <c:pt idx="3">
                  <c:v>36</c:v>
                </c:pt>
                <c:pt idx="4">
                  <c:v>41</c:v>
                </c:pt>
                <c:pt idx="5">
                  <c:v>51</c:v>
                </c:pt>
                <c:pt idx="6">
                  <c:v>48</c:v>
                </c:pt>
                <c:pt idx="7">
                  <c:v>48</c:v>
                </c:pt>
                <c:pt idx="8">
                  <c:v>50</c:v>
                </c:pt>
                <c:pt idx="9">
                  <c:v>51</c:v>
                </c:pt>
                <c:pt idx="10">
                  <c:v>52</c:v>
                </c:pt>
                <c:pt idx="1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AF-4637-A4FD-5F805855C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7699592"/>
        <c:axId val="367699920"/>
      </c:barChart>
      <c:catAx>
        <c:axId val="367699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699920"/>
        <c:crosses val="autoZero"/>
        <c:auto val="1"/>
        <c:lblAlgn val="ctr"/>
        <c:lblOffset val="100"/>
        <c:noMultiLvlLbl val="0"/>
      </c:catAx>
      <c:valAx>
        <c:axId val="36769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699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6C57-DB68-4688-9442-0514B041405E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97BD-72E8-446C-92B3-A69BE8E63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4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6C57-DB68-4688-9442-0514B041405E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97BD-72E8-446C-92B3-A69BE8E63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3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6C57-DB68-4688-9442-0514B041405E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97BD-72E8-446C-92B3-A69BE8E63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4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6C57-DB68-4688-9442-0514B041405E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97BD-72E8-446C-92B3-A69BE8E63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6C57-DB68-4688-9442-0514B041405E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97BD-72E8-446C-92B3-A69BE8E63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0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6C57-DB68-4688-9442-0514B041405E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97BD-72E8-446C-92B3-A69BE8E63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8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6C57-DB68-4688-9442-0514B041405E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97BD-72E8-446C-92B3-A69BE8E63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6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6C57-DB68-4688-9442-0514B041405E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97BD-72E8-446C-92B3-A69BE8E63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5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6C57-DB68-4688-9442-0514B041405E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97BD-72E8-446C-92B3-A69BE8E63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3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6C57-DB68-4688-9442-0514B041405E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97BD-72E8-446C-92B3-A69BE8E63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3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36C57-DB68-4688-9442-0514B041405E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E97BD-72E8-446C-92B3-A69BE8E63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9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36C57-DB68-4688-9442-0514B041405E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E97BD-72E8-446C-92B3-A69BE8E63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8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B394E3A-B9EE-483F-BE79-A8348036A0D6}"/>
              </a:ext>
            </a:extLst>
          </p:cNvPr>
          <p:cNvSpPr/>
          <p:nvPr/>
        </p:nvSpPr>
        <p:spPr>
          <a:xfrm>
            <a:off x="1260182" y="4047609"/>
            <a:ext cx="9797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Golden Eagle Regional Park 2018 Annual Report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43452F-7BDE-41FF-872D-0A54673E4494}"/>
              </a:ext>
            </a:extLst>
          </p:cNvPr>
          <p:cNvSpPr/>
          <p:nvPr/>
        </p:nvSpPr>
        <p:spPr>
          <a:xfrm>
            <a:off x="3028950" y="5182285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Tony Pehle, Recreation Manager</a:t>
            </a:r>
          </a:p>
          <a:p>
            <a:endParaRPr lang="en-US" dirty="0"/>
          </a:p>
        </p:txBody>
      </p:sp>
      <p:pic>
        <p:nvPicPr>
          <p:cNvPr id="1026" name="Picture 5">
            <a:extLst>
              <a:ext uri="{FF2B5EF4-FFF2-40B4-BE49-F238E27FC236}">
                <a16:creationId xmlns:a16="http://schemas.microsoft.com/office/drawing/2014/main" id="{44529177-EA6B-4B1D-AABC-5BD941B71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427" y="2008143"/>
            <a:ext cx="2699596" cy="119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388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654C8D-B46D-4C07-8B73-4F58D07B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4728" y="1298602"/>
            <a:ext cx="5884251" cy="553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Golden Eagle Regional Park</a:t>
            </a:r>
            <a:br>
              <a:rPr lang="en-US" dirty="0">
                <a:solidFill>
                  <a:srgbClr val="000000"/>
                </a:solidFill>
              </a:rPr>
            </a:b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young boy playing football on a field&#10;&#10;Description automatically generated">
            <a:extLst>
              <a:ext uri="{FF2B5EF4-FFF2-40B4-BE49-F238E27FC236}">
                <a16:creationId xmlns:a16="http://schemas.microsoft.com/office/drawing/2014/main" id="{AF15FC95-082D-46DF-AAF3-5F0312D644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2" r="7386" b="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7CDE0-E108-4B70-B0DA-959731DCD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744276"/>
            <a:ext cx="5304848" cy="4316695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Revenues are generated from: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Field Rentals;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Restaurant Lease;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Tournament Rentals;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Player Assessment Fees;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Lighting Fees; and 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Registration Fees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lvl="1"/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29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54C8D-B46D-4C07-8B73-4F58D07B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553" y="117525"/>
            <a:ext cx="5314536" cy="1325563"/>
          </a:xfrm>
        </p:spPr>
        <p:txBody>
          <a:bodyPr>
            <a:norm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Golden Eagle Regional Park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7CDE0-E108-4B70-B0DA-959731DCD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48" y="1044578"/>
            <a:ext cx="5314543" cy="5392798"/>
          </a:xfrm>
        </p:spPr>
        <p:txBody>
          <a:bodyPr anchor="t">
            <a:normAutofit/>
          </a:bodyPr>
          <a:lstStyle/>
          <a:p>
            <a:r>
              <a:rPr lang="en-US" sz="2400" dirty="0"/>
              <a:t>Lastly, the facility continues to host a variety of youth sports leagues for games and practices that occur 7 days a week, 9 months each year. </a:t>
            </a:r>
          </a:p>
          <a:p>
            <a:pPr lvl="1"/>
            <a:r>
              <a:rPr lang="en-US" dirty="0"/>
              <a:t>Sparks Babe Ruth</a:t>
            </a:r>
          </a:p>
          <a:p>
            <a:pPr lvl="1"/>
            <a:r>
              <a:rPr lang="en-US" dirty="0"/>
              <a:t>Sparks Centennial Little League</a:t>
            </a:r>
          </a:p>
          <a:p>
            <a:pPr lvl="1"/>
            <a:r>
              <a:rPr lang="en-US" dirty="0"/>
              <a:t>Sparks Centennial Softball</a:t>
            </a:r>
          </a:p>
          <a:p>
            <a:pPr lvl="1"/>
            <a:r>
              <a:rPr lang="en-US" dirty="0"/>
              <a:t>Sparks National Little League</a:t>
            </a:r>
          </a:p>
          <a:p>
            <a:pPr lvl="1"/>
            <a:r>
              <a:rPr lang="en-US" dirty="0"/>
              <a:t>Pop Warner Football</a:t>
            </a:r>
          </a:p>
          <a:p>
            <a:pPr lvl="1"/>
            <a:r>
              <a:rPr lang="en-US" dirty="0"/>
              <a:t>Sierra Youth Football League</a:t>
            </a:r>
          </a:p>
          <a:p>
            <a:pPr lvl="1"/>
            <a:r>
              <a:rPr lang="en-US" dirty="0"/>
              <a:t>AYSO Soccer</a:t>
            </a:r>
          </a:p>
          <a:p>
            <a:pPr lvl="1"/>
            <a:r>
              <a:rPr lang="en-US" dirty="0"/>
              <a:t>Great Basin Youth Soccer League (GBYSL)</a:t>
            </a:r>
          </a:p>
          <a:p>
            <a:pPr lvl="1"/>
            <a:r>
              <a:rPr lang="en-US" dirty="0"/>
              <a:t>Northern Nevada Soccer League</a:t>
            </a:r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  <a:p>
            <a:pPr lvl="1"/>
            <a:endParaRPr lang="en-US" sz="15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baseball player pitching a ball on a field&#10;&#10;Description automatically generated">
            <a:extLst>
              <a:ext uri="{FF2B5EF4-FFF2-40B4-BE49-F238E27FC236}">
                <a16:creationId xmlns:a16="http://schemas.microsoft.com/office/drawing/2014/main" id="{BE39F746-D03A-4F0D-8896-DF68AABE45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9" r="3" b="3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73993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11FD00BD-2420-4AE1-9B7B-A8EB865C8D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9" r="-1" b="4036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9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baseball field&#10;&#10;Description automatically generated">
            <a:extLst>
              <a:ext uri="{FF2B5EF4-FFF2-40B4-BE49-F238E27FC236}">
                <a16:creationId xmlns:a16="http://schemas.microsoft.com/office/drawing/2014/main" id="{89967584-1C18-435D-8030-97099E4AD8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0" r="8703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9DC8A-E12B-4502-8A72-3990D6951F2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365760"/>
            <a:ext cx="12192000" cy="58112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Thank you for your ongoing support.</a:t>
            </a:r>
          </a:p>
          <a:p>
            <a:pPr marL="0" indent="0" algn="ctr">
              <a:buNone/>
            </a:pPr>
            <a:r>
              <a:rPr lang="en-US" sz="4800" dirty="0"/>
              <a:t>Questions?</a:t>
            </a:r>
          </a:p>
          <a:p>
            <a:pPr marL="0" indent="0" algn="ctr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9441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157" y="321733"/>
            <a:ext cx="11343685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1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15CD43DD-DE89-4BF0-AD66-18EB4F32720E" descr="DD68690C-2808-4A7E-90F2-808D06BC9409@attlocal">
            <a:extLst>
              <a:ext uri="{FF2B5EF4-FFF2-40B4-BE49-F238E27FC236}">
                <a16:creationId xmlns:a16="http://schemas.microsoft.com/office/drawing/2014/main" id="{28C674A9-2A80-42D0-BC3F-CC19A0E62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6" y="411480"/>
            <a:ext cx="11402568" cy="644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77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5C46A-4CDC-44AC-B26B-376AA039D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73557"/>
            <a:ext cx="5314536" cy="12449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u="sng" dirty="0"/>
              <a:t>Golden Eagle Regional Park</a:t>
            </a:r>
            <a:br>
              <a:rPr lang="en-US" sz="2800" u="sng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9FC2F-9381-4A7D-9884-D99890D5B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993" y="1126874"/>
            <a:ext cx="5314543" cy="520991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lvl="0">
              <a:spcBef>
                <a:spcPts val="0"/>
              </a:spcBef>
            </a:pPr>
            <a:r>
              <a:rPr lang="en-US" sz="3200" dirty="0"/>
              <a:t>Generated an estimated $24.4 Million in Economic Impact from Tournaments and Events; </a:t>
            </a:r>
          </a:p>
          <a:p>
            <a:pPr marL="285750" lvl="0">
              <a:spcBef>
                <a:spcPts val="0"/>
              </a:spcBef>
            </a:pPr>
            <a:endParaRPr lang="en-US" sz="3200" dirty="0"/>
          </a:p>
          <a:p>
            <a:pPr marL="285750" lvl="0">
              <a:spcBef>
                <a:spcPts val="0"/>
              </a:spcBef>
            </a:pPr>
            <a:r>
              <a:rPr lang="en-US" sz="3200" dirty="0"/>
              <a:t>Attracted over 1 million participants and spectators for league and tournament games; </a:t>
            </a:r>
          </a:p>
          <a:p>
            <a:pPr marL="57150" lvl="0" indent="0">
              <a:spcBef>
                <a:spcPts val="0"/>
              </a:spcBef>
              <a:buNone/>
            </a:pPr>
            <a:endParaRPr lang="en-US" sz="3200" dirty="0"/>
          </a:p>
          <a:p>
            <a:pPr marL="285750" lvl="0">
              <a:spcBef>
                <a:spcPts val="0"/>
              </a:spcBef>
            </a:pPr>
            <a:r>
              <a:rPr lang="en-US" sz="3200" dirty="0"/>
              <a:t>Hosted 53 tournaments &amp; events in 2018.</a:t>
            </a:r>
          </a:p>
          <a:p>
            <a:pPr marL="0"/>
            <a:endParaRPr lang="en-US" sz="18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Content Placeholder 5" descr="A young boy holding a football ball&#10;&#10;Description automatically generated">
            <a:extLst>
              <a:ext uri="{FF2B5EF4-FFF2-40B4-BE49-F238E27FC236}">
                <a16:creationId xmlns:a16="http://schemas.microsoft.com/office/drawing/2014/main" id="{BC3351E7-D9D1-4E5A-BCEE-420ECB8756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4"/>
          <a:stretch/>
        </p:blipFill>
        <p:spPr>
          <a:xfrm>
            <a:off x="6737875" y="-2008"/>
            <a:ext cx="5454125" cy="5671288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67648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C6AE1-39B0-4E6B-8F51-2C8D03B7A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92947"/>
            <a:ext cx="5314536" cy="7550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 dirty="0"/>
              <a:t>Golden Eagle Regional Park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487C8-6091-48CA-A50B-FC2540FB1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872455"/>
            <a:ext cx="5689134" cy="556190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opening to the public in the Spring of 2008, the Sports Complex has been filled with players and spectators of all ages and skill levels. 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softball fields are booked solid with tournaments on weekends from mid-January through November, with teams from Alaska, Hawaii, and Florida.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8B0275F-4A57-4323-95E8-78AC20DC877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0763" r="-1" b="1040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2535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60EF59-1C57-41F7-9B2C-A35B680B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4100" b="1" u="sng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Golden Eagle Regional Park</a:t>
            </a:r>
            <a:endParaRPr lang="en-US" sz="41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2C07D-2F8C-46C2-A628-5D949989B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393192"/>
            <a:ext cx="5306084" cy="6099048"/>
          </a:xfrm>
        </p:spPr>
        <p:txBody>
          <a:bodyPr anchor="ctr">
            <a:normAutofit/>
          </a:bodyPr>
          <a:lstStyle/>
          <a:p>
            <a:pPr marL="285750" lvl="0" indent="-285750">
              <a:spcBef>
                <a:spcPts val="0"/>
              </a:spcBef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Brought 1,175 visiting teams to Sparks equating to 43,000+ room nights;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0"/>
              </a:spcBef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10,000+ games played on the 15 synthetic fields, including 3,500 city league softball games and 4,600 tournament games;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Hosted  11 tournaments with 50-200 teams participating in each tournament.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9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C6AE1-39B0-4E6B-8F51-2C8D03B7A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464" y="301752"/>
            <a:ext cx="5314536" cy="12876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u="sng" dirty="0"/>
              <a:t>Golden Eagle Regional Park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487C8-6091-48CA-A50B-FC2540FB1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1464" y="1419482"/>
            <a:ext cx="5314543" cy="481672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500" dirty="0"/>
              <a:t>In 2018 we continued to fill our fields and had an incredible Economic Impact on Northern Nevada.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35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500" dirty="0"/>
              <a:t>Live streamed games on the internet, social media, our reputation for a great complex and weather has made Golden Eagle Regional park one of the premier complexes in the country.</a:t>
            </a:r>
          </a:p>
          <a:p>
            <a:endParaRPr lang="en-US" sz="1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Placeholder 7" descr="A group of people wearing costumes&#10;&#10;Description automatically generated">
            <a:extLst>
              <a:ext uri="{FF2B5EF4-FFF2-40B4-BE49-F238E27FC236}">
                <a16:creationId xmlns:a16="http://schemas.microsoft.com/office/drawing/2014/main" id="{D8E491AD-145E-4832-97DF-831FEC4DFF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r="16947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5763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E0047-8101-4CAF-876E-976C0B12E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Golden Eagle Regional Park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384281AC-5F77-45E1-8442-337F0007A5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1137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0835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oup of baseball players standing next to a fence&#10;&#10;Description automatically generated">
            <a:extLst>
              <a:ext uri="{FF2B5EF4-FFF2-40B4-BE49-F238E27FC236}">
                <a16:creationId xmlns:a16="http://schemas.microsoft.com/office/drawing/2014/main" id="{EEB0939D-D69B-4FC0-8A37-6AA80B8BB3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3" r="-1" b="-1"/>
          <a:stretch/>
        </p:blipFill>
        <p:spPr>
          <a:xfrm>
            <a:off x="-17" y="10"/>
            <a:ext cx="1218895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D5C38A-6F97-4B75-BF7E-FEDD831CE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7" y="28966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Golden Eagle Regional Park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A group of baseball players standing next to a fence&#10;&#10;Description automatically generated">
            <a:extLst>
              <a:ext uri="{FF2B5EF4-FFF2-40B4-BE49-F238E27FC236}">
                <a16:creationId xmlns:a16="http://schemas.microsoft.com/office/drawing/2014/main" id="{233C2DC6-6D17-421B-A215-CDC465AE73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4" r="16132" b="-1"/>
          <a:stretch/>
        </p:blipFill>
        <p:spPr>
          <a:xfrm>
            <a:off x="-2317" y="-2"/>
            <a:ext cx="5441859" cy="5654940"/>
          </a:xfrm>
          <a:custGeom>
            <a:avLst/>
            <a:gdLst>
              <a:gd name="connsiteX0" fmla="*/ 0 w 5067519"/>
              <a:gd name="connsiteY0" fmla="*/ 0 h 5265942"/>
              <a:gd name="connsiteX1" fmla="*/ 4097786 w 5067519"/>
              <a:gd name="connsiteY1" fmla="*/ 0 h 5265942"/>
              <a:gd name="connsiteX2" fmla="*/ 4176264 w 5067519"/>
              <a:gd name="connsiteY2" fmla="*/ 71326 h 5265942"/>
              <a:gd name="connsiteX3" fmla="*/ 5067519 w 5067519"/>
              <a:gd name="connsiteY3" fmla="*/ 2223006 h 5265942"/>
              <a:gd name="connsiteX4" fmla="*/ 2024583 w 5067519"/>
              <a:gd name="connsiteY4" fmla="*/ 5265942 h 5265942"/>
              <a:gd name="connsiteX5" fmla="*/ 145914 w 5067519"/>
              <a:gd name="connsiteY5" fmla="*/ 4616926 h 5265942"/>
              <a:gd name="connsiteX6" fmla="*/ 0 w 5067519"/>
              <a:gd name="connsiteY6" fmla="*/ 4489006 h 526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67519" h="5265942">
                <a:moveTo>
                  <a:pt x="0" y="0"/>
                </a:moveTo>
                <a:lnTo>
                  <a:pt x="4097786" y="0"/>
                </a:lnTo>
                <a:lnTo>
                  <a:pt x="4176264" y="71326"/>
                </a:lnTo>
                <a:cubicBezTo>
                  <a:pt x="4726927" y="621989"/>
                  <a:pt x="5067519" y="1382723"/>
                  <a:pt x="5067519" y="2223006"/>
                </a:cubicBezTo>
                <a:cubicBezTo>
                  <a:pt x="5067519" y="3903573"/>
                  <a:pt x="3705150" y="5265942"/>
                  <a:pt x="2024583" y="5265942"/>
                </a:cubicBezTo>
                <a:cubicBezTo>
                  <a:pt x="1315594" y="5265942"/>
                  <a:pt x="663237" y="5023470"/>
                  <a:pt x="145914" y="4616926"/>
                </a:cubicBezTo>
                <a:lnTo>
                  <a:pt x="0" y="4489006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1A079-FE12-4CE1-A3D0-0A87F8381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53667" y="1426464"/>
            <a:ext cx="5314543" cy="491032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Generated $179,207 revenue from 950 field rentals in FY19.</a:t>
            </a:r>
          </a:p>
          <a:p>
            <a:pPr>
              <a:spcAft>
                <a:spcPts val="1000"/>
              </a:spcAft>
            </a:pPr>
            <a:r>
              <a:rPr lang="en-US" dirty="0"/>
              <a:t>The facility is home to over 500 local softball &amp; kickball teams participating 11 months each year. </a:t>
            </a:r>
          </a:p>
          <a:p>
            <a:pPr marL="285750" lvl="0">
              <a:spcAft>
                <a:spcPts val="1000"/>
              </a:spcAft>
            </a:pPr>
            <a:r>
              <a:rPr lang="en-US" dirty="0"/>
              <a:t>The facility hosts numerous regional and national events for organizations like:</a:t>
            </a:r>
          </a:p>
          <a:p>
            <a:pPr marL="742950" lvl="1">
              <a:spcAft>
                <a:spcPts val="1000"/>
              </a:spcAft>
            </a:pPr>
            <a:r>
              <a:rPr lang="en-US" sz="2800" dirty="0"/>
              <a:t>USA Softball; Senior Softball USA; </a:t>
            </a:r>
            <a:r>
              <a:rPr lang="en-US" sz="2800" dirty="0" err="1"/>
              <a:t>Athletx</a:t>
            </a:r>
            <a:r>
              <a:rPr lang="en-US" sz="2800" dirty="0"/>
              <a:t> &amp; Triple Crown Sports</a:t>
            </a:r>
          </a:p>
          <a:p>
            <a:pPr marL="457200" lvl="1">
              <a:spcAft>
                <a:spcPts val="10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55923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332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Golden Eagle Regional Park </vt:lpstr>
      <vt:lpstr>Golden Eagle Regional Park</vt:lpstr>
      <vt:lpstr>Golden Eagle Regional Park</vt:lpstr>
      <vt:lpstr>Golden Eagle Regional Park</vt:lpstr>
      <vt:lpstr>Golden Eagle Regional Park</vt:lpstr>
      <vt:lpstr>Golden Eagle Regional Park</vt:lpstr>
      <vt:lpstr>Golden Eagle Regional Park  </vt:lpstr>
      <vt:lpstr>Golden Eagle Regional Park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Domingues, Tracy</dc:creator>
  <cp:lastModifiedBy>Domingues, Tracy</cp:lastModifiedBy>
  <cp:revision>2</cp:revision>
  <dcterms:created xsi:type="dcterms:W3CDTF">2019-07-29T15:55:18Z</dcterms:created>
  <dcterms:modified xsi:type="dcterms:W3CDTF">2019-07-29T16:04:18Z</dcterms:modified>
</cp:coreProperties>
</file>